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5"/>
  </p:notesMasterIdLst>
  <p:sldIdLst>
    <p:sldId id="256" r:id="rId2"/>
    <p:sldId id="257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260" r:id="rId21"/>
    <p:sldId id="261" r:id="rId22"/>
    <p:sldId id="338" r:id="rId23"/>
    <p:sldId id="339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259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48" r:id="rId43"/>
    <p:sldId id="264" r:id="rId4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6"/>
    </p:embeddedFont>
    <p:embeddedFont>
      <p:font typeface="Comfortaa" panose="020B0604020202020204" charset="0"/>
      <p:regular r:id="rId47"/>
      <p:bold r:id="rId48"/>
    </p:embeddedFont>
    <p:embeddedFont>
      <p:font typeface="Fira Code" panose="020B0809050000020004" pitchFamily="49" charset="0"/>
      <p:regular r:id="rId49"/>
      <p:bold r:id="rId50"/>
    </p:embeddedFont>
    <p:embeddedFont>
      <p:font typeface="Nunito Light" pitchFamily="2" charset="0"/>
      <p:regular r:id="rId51"/>
      <p:italic r:id="rId52"/>
    </p:embeddedFont>
    <p:embeddedFont>
      <p:font typeface="Source Code Pro" panose="020B0509030403020204" pitchFamily="49" charset="0"/>
      <p:regular r:id="rId53"/>
      <p:bold r:id="rId54"/>
      <p:italic r:id="rId55"/>
      <p:boldItalic r:id="rId56"/>
    </p:embeddedFont>
    <p:embeddedFont>
      <p:font typeface="Source Code Pro Medium" panose="020B0509030403020204" pitchFamily="49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687EDC-808D-4FE2-B6A4-3FBE65BCEC06}">
  <a:tblStyle styleId="{21687EDC-808D-4FE2-B6A4-3FBE65BCEC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DA211DC-2470-46E9-B65E-80A4B5D1C5B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413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78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635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24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04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463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189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861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5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962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58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832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402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567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482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685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208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809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12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340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238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413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77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175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1490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89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401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066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662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76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41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60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710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6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53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1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" name="Google Shape;14;p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5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38" name="Google Shape;38;p5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5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5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4223100" y="1198450"/>
            <a:ext cx="42060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1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6"/>
          <p:cNvGrpSpPr/>
          <p:nvPr/>
        </p:nvGrpSpPr>
        <p:grpSpPr>
          <a:xfrm>
            <a:off x="8313825" y="353000"/>
            <a:ext cx="473100" cy="186500"/>
            <a:chOff x="7059675" y="514525"/>
            <a:chExt cx="473100" cy="186500"/>
          </a:xfrm>
        </p:grpSpPr>
        <p:cxnSp>
          <p:nvCxnSpPr>
            <p:cNvPr id="49" name="Google Shape;49;p6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6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6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55" name="Google Shape;55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0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83" name="Google Shape;83;p1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997700" y="2096375"/>
            <a:ext cx="2373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2"/>
          </p:nvPr>
        </p:nvSpPr>
        <p:spPr>
          <a:xfrm>
            <a:off x="3522987" y="2756375"/>
            <a:ext cx="2373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ubTitle" idx="3"/>
          </p:nvPr>
        </p:nvSpPr>
        <p:spPr>
          <a:xfrm>
            <a:off x="6051233" y="3242600"/>
            <a:ext cx="2373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4"/>
          </p:nvPr>
        </p:nvSpPr>
        <p:spPr>
          <a:xfrm>
            <a:off x="720000" y="1436375"/>
            <a:ext cx="241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5"/>
          </p:nvPr>
        </p:nvSpPr>
        <p:spPr>
          <a:xfrm>
            <a:off x="3292047" y="2096375"/>
            <a:ext cx="241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6"/>
          </p:nvPr>
        </p:nvSpPr>
        <p:spPr>
          <a:xfrm>
            <a:off x="5867044" y="2582600"/>
            <a:ext cx="241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71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sommer@alunos.utfpr.edu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nzotacla@alunos.utfpr.edu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735500" y="1441000"/>
            <a:ext cx="57975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B3C3CE"/>
                </a:solidFill>
              </a:rPr>
              <a:t>TRABALHO PARA A DISCIPLINA DE</a:t>
            </a:r>
            <a:endParaRPr i="1">
              <a:solidFill>
                <a:srgbClr val="B3C3C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B3C3CE"/>
                </a:solidFill>
              </a:rPr>
              <a:t>TÉCNICAS DE PROGRAMAÇÃO.</a:t>
            </a:r>
            <a:endParaRPr i="1">
              <a:solidFill>
                <a:srgbClr val="B3C3CE"/>
              </a:solidFill>
            </a:endParaRPr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35500" y="3826325"/>
            <a:ext cx="5797500" cy="440700"/>
          </a:xfrm>
          <a:prstGeom prst="rect">
            <a:avLst/>
          </a:prstGeom>
          <a:solidFill>
            <a:srgbClr val="325D79"/>
          </a:solidFill>
          <a:ln w="114300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2F2F2"/>
                </a:solidFill>
              </a:rPr>
              <a:t>&lt; Jogo - </a:t>
            </a:r>
            <a:r>
              <a:rPr lang="en" b="1">
                <a:solidFill>
                  <a:srgbClr val="F2F2F2"/>
                </a:solidFill>
              </a:rPr>
              <a:t>Knight’s Quest</a:t>
            </a:r>
            <a:r>
              <a:rPr lang="en">
                <a:solidFill>
                  <a:srgbClr val="F2F2F2"/>
                </a:solidFill>
              </a:rPr>
              <a:t> &gt;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b="0" i="0" u="none" strike="noStrike" cap="none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02000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6" cy="3907562"/>
            <a:chOff x="5" y="747463"/>
            <a:chExt cx="2377906" cy="3907562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4433643-6207-7B8A-E57A-1784FB254E57}"/>
              </a:ext>
            </a:extLst>
          </p:cNvPr>
          <p:cNvSpPr txBox="1"/>
          <p:nvPr/>
        </p:nvSpPr>
        <p:spPr>
          <a:xfrm>
            <a:off x="2802000" y="4560262"/>
            <a:ext cx="4892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Daniel Zaki Sommer - </a:t>
            </a:r>
            <a:r>
              <a:rPr lang="pt-BR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hlinkClick r:id="rId3"/>
              </a:rPr>
              <a:t>danielsommer@alunos.utfpr.edu.br</a:t>
            </a:r>
            <a:r>
              <a:rPr lang="pt-BR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S73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Enzo Westphal Tacla - </a:t>
            </a:r>
            <a:r>
              <a:rPr lang="pt-BR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hlinkClick r:id="rId4"/>
              </a:rPr>
              <a:t>enzotacla@alunos.utfpr.edu.br</a:t>
            </a:r>
            <a:r>
              <a:rPr lang="pt-BR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 S73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5594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1307931285"/>
              </p:ext>
            </p:extLst>
          </p:nvPr>
        </p:nvGraphicFramePr>
        <p:xfrm>
          <a:off x="699972" y="2440587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100%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47341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701B44-757F-4B9B-3CDD-8BB306CB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91" y="1142262"/>
            <a:ext cx="4053570" cy="28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4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Instancia de entidades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639316" y="1254633"/>
            <a:ext cx="8094547" cy="332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pt-BR" sz="1200" u="none" strike="noStrike" cap="none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Cada fase tem um arquivo .</a:t>
            </a:r>
            <a:r>
              <a:rPr lang="pt-BR" sz="1200" u="none" strike="noStrike" cap="none" dirty="0" err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txt</a:t>
            </a:r>
            <a:r>
              <a:rPr lang="pt-BR" dirty="0">
                <a:solidFill>
                  <a:schemeClr val="accent3"/>
                </a:solidFill>
              </a:rPr>
              <a:t>, tendo a versão para 1 ou 2 jogadores. As entidades são instanciadas por meio da associação de um determinado caractere com uma posição.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pt-BR" dirty="0">
              <a:solidFill>
                <a:schemeClr val="accent3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pt-BR" dirty="0">
                <a:solidFill>
                  <a:schemeClr val="accent3"/>
                </a:solidFill>
              </a:rPr>
              <a:t>Para que o número de instâncias seja aleatório existe uma função </a:t>
            </a:r>
            <a:r>
              <a:rPr lang="pt-BR" dirty="0" err="1">
                <a:solidFill>
                  <a:schemeClr val="accent3"/>
                </a:solidFill>
              </a:rPr>
              <a:t>aleatorizar</a:t>
            </a:r>
            <a:r>
              <a:rPr lang="pt-BR" dirty="0">
                <a:solidFill>
                  <a:schemeClr val="accent3"/>
                </a:solidFill>
              </a:rPr>
              <a:t>, que atribui uma probabilidade de 33% de uma entidade não ser instanciada, porém sempre respeitando a quantidade mínima de inimigos e obstáculos previsto nos requisitos, através de variáveis que realizam a contagem.</a:t>
            </a:r>
            <a:endParaRPr lang="pt-BR" sz="120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299" name="Google Shape;299;p32"/>
          <p:cNvGraphicFramePr/>
          <p:nvPr/>
        </p:nvGraphicFramePr>
        <p:xfrm>
          <a:off x="713324" y="3806764"/>
          <a:ext cx="7489430" cy="213088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25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2680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498752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53515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5594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2511799576"/>
              </p:ext>
            </p:extLst>
          </p:nvPr>
        </p:nvGraphicFramePr>
        <p:xfrm>
          <a:off x="726676" y="1761580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100%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54064" y="3695844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8BB862-B7AF-322D-7A4A-A53F9041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75" y="1703421"/>
            <a:ext cx="5734850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0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Obstáculos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632592" y="1374225"/>
            <a:ext cx="8094547" cy="332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Espinho</a:t>
            </a:r>
            <a:r>
              <a:rPr lang="pt-BR" sz="1200" u="none" strike="noStrike" cap="none" dirty="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Os espinhos causam dano ao jogador quando são tocados, causando um dano instantâneo e outro por envenenamento.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Serra</a:t>
            </a:r>
            <a:r>
              <a:rPr lang="pt-BR" sz="1200" u="none" strike="noStrike" cap="none" dirty="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pt-BR" dirty="0">
                <a:solidFill>
                  <a:schemeClr val="tx1"/>
                </a:solidFill>
              </a:rPr>
              <a:t> As serras são estruturas que causam dano ao jogador ao haver uma colisão entre os dois.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u="none" strike="noStrike" cap="none" dirty="0" err="1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Slime</a:t>
            </a:r>
            <a:r>
              <a:rPr lang="pt-BR" sz="1200" u="none" strike="noStrike" cap="none" dirty="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pt-BR" dirty="0">
                <a:solidFill>
                  <a:schemeClr val="tx1"/>
                </a:solidFill>
              </a:rPr>
              <a:t>O </a:t>
            </a:r>
            <a:r>
              <a:rPr lang="pt-BR" dirty="0" err="1">
                <a:solidFill>
                  <a:schemeClr val="tx1"/>
                </a:solidFill>
              </a:rPr>
              <a:t>slime</a:t>
            </a:r>
            <a:r>
              <a:rPr lang="pt-BR" dirty="0">
                <a:solidFill>
                  <a:schemeClr val="tx1"/>
                </a:solidFill>
              </a:rPr>
              <a:t> não causa dano ao jogador, porém deixa os movimentos do jogador debilitados, afeta tanto o pulo quando o caminhar.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u="none" strike="noStrike" cap="none" dirty="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Parede e Plat</a:t>
            </a:r>
            <a:r>
              <a:rPr lang="pt-BR" dirty="0">
                <a:solidFill>
                  <a:schemeClr val="tx1"/>
                </a:solidFill>
              </a:rPr>
              <a:t>aformas: Além dos 3 obstáculos as fases contam com outras 2 estruturas de </a:t>
            </a:r>
            <a:r>
              <a:rPr lang="pt-BR" dirty="0" err="1">
                <a:solidFill>
                  <a:schemeClr val="tx1"/>
                </a:solidFill>
              </a:rPr>
              <a:t>level</a:t>
            </a:r>
            <a:r>
              <a:rPr lang="pt-BR" dirty="0">
                <a:solidFill>
                  <a:schemeClr val="tx1"/>
                </a:solidFill>
              </a:rPr>
              <a:t> design que não impactam diretamente na vida do jogador, mas colidem com ele.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Portal: Utilizado pelo Chefão para se teletransportar para diferentes locais do mapa e também como artifício na troca de fase.</a:t>
            </a:r>
          </a:p>
        </p:txBody>
      </p:sp>
      <p:graphicFrame>
        <p:nvGraphicFramePr>
          <p:cNvPr id="299" name="Google Shape;299;p32"/>
          <p:cNvGraphicFramePr/>
          <p:nvPr/>
        </p:nvGraphicFramePr>
        <p:xfrm>
          <a:off x="713324" y="3806764"/>
          <a:ext cx="7489430" cy="213088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25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2680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498752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E5D2F8-05F4-8832-DEB3-5AFB9434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65" y="3941819"/>
            <a:ext cx="2609385" cy="10520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DD2B3B7-1FE0-94E1-EAA5-AD02455EB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24" y="3849555"/>
            <a:ext cx="2054227" cy="12105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A3006E0-6FA9-E906-B947-0D0D64032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694" y="3849555"/>
            <a:ext cx="1158340" cy="10745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D74E56-7F08-A952-E1CD-CEEA04664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977" y="3839118"/>
            <a:ext cx="1867062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8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5594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3325999047"/>
              </p:ext>
            </p:extLst>
          </p:nvPr>
        </p:nvGraphicFramePr>
        <p:xfrm>
          <a:off x="726676" y="2050692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100%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54064" y="3695844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7FFAB9-183B-46B9-6A55-54A67058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16" y="1378647"/>
            <a:ext cx="5365320" cy="220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7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5594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/>
        </p:nvGraphicFramePr>
        <p:xfrm>
          <a:off x="726676" y="2050692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100%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54064" y="3695844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2B5F10-99BC-B6AE-174E-C397FD4C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07" y="1418510"/>
            <a:ext cx="7249537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0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632592" y="1374225"/>
            <a:ext cx="8094547" cy="332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pt-BR" dirty="0">
                <a:solidFill>
                  <a:schemeClr val="tx1"/>
                </a:solidFill>
              </a:rPr>
              <a:t>Fase 1 – Floresta                            Fase 2 - Ruínas</a:t>
            </a:r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3698313258"/>
              </p:ext>
            </p:extLst>
          </p:nvPr>
        </p:nvGraphicFramePr>
        <p:xfrm>
          <a:off x="713324" y="4152970"/>
          <a:ext cx="7489430" cy="2340556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25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2356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498752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E8E0C5-9076-C2BC-EBE8-D78B546E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2" y="1381205"/>
            <a:ext cx="3704990" cy="20830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6810FA-F753-EEC2-6898-DEEBD620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20" y="1389554"/>
            <a:ext cx="3688344" cy="20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6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5594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/>
        </p:nvGraphicFramePr>
        <p:xfrm>
          <a:off x="726676" y="2050692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100%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54064" y="3695844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C5C579-201D-7242-C49B-859AEAA0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2" y="1327261"/>
            <a:ext cx="3912036" cy="226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2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Gravidade e Colisões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919781" y="2083993"/>
            <a:ext cx="8094547" cy="332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pt-BR" dirty="0">
                <a:solidFill>
                  <a:schemeClr val="tx1"/>
                </a:solidFill>
              </a:rPr>
              <a:t>Ação da gravidade    </a:t>
            </a:r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976595992"/>
              </p:ext>
            </p:extLst>
          </p:nvPr>
        </p:nvGraphicFramePr>
        <p:xfrm>
          <a:off x="639366" y="4794017"/>
          <a:ext cx="7489430" cy="2340556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25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2356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3840443" y="185314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17600" y="4129055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19ED75-7A91-7890-D534-1D06D6BF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16" y="1423938"/>
            <a:ext cx="2126559" cy="26843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06773B4-1AF0-6201-E48E-72416ED901ED}"/>
              </a:ext>
            </a:extLst>
          </p:cNvPr>
          <p:cNvSpPr txBox="1"/>
          <p:nvPr/>
        </p:nvSpPr>
        <p:spPr>
          <a:xfrm>
            <a:off x="4101353" y="1499217"/>
            <a:ext cx="33435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tx1"/>
                </a:solidFill>
              </a:rPr>
              <a:t>Para as colisões são percorridos 3 loops. O primeiro que verifica a colisão de um jogador com um obstáculo e caso haja intersecção é dado dano no jogador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O segundo verifica a colisão dos personagens com as plataformas.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E o terceiro que calcula a distância entre jogadores e inimigos para que os inimigos ataquem os jogadores.</a:t>
            </a:r>
          </a:p>
        </p:txBody>
      </p:sp>
    </p:spTree>
    <p:extLst>
      <p:ext uri="{BB962C8B-B14F-4D97-AF65-F5344CB8AC3E}">
        <p14:creationId xmlns:p14="http://schemas.microsoft.com/office/powerpoint/2010/main" val="239140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4953090" y="2003203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1214795034"/>
              </p:ext>
            </p:extLst>
          </p:nvPr>
        </p:nvGraphicFramePr>
        <p:xfrm>
          <a:off x="694778" y="2091033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50%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C71624-152E-AD09-14DE-EE3EF4D0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81" y="1355875"/>
            <a:ext cx="4583886" cy="224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6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586002193"/>
              </p:ext>
            </p:extLst>
          </p:nvPr>
        </p:nvGraphicFramePr>
        <p:xfrm>
          <a:off x="720000" y="1720350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100%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47341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BEA488-94A4-6B7C-9D8C-A2F4F24AA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29" y="1504962"/>
            <a:ext cx="5782482" cy="16194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>
            <a:spLocks noGrp="1"/>
          </p:cNvSpPr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>
                <a:solidFill>
                  <a:schemeClr val="accent4"/>
                </a:solidFill>
              </a:rPr>
              <a:t>Tabela de Conceitos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07" name="Google Shape;407;p35"/>
          <p:cNvSpPr txBox="1">
            <a:spLocks noGrp="1"/>
          </p:cNvSpPr>
          <p:nvPr>
            <p:ph type="title" idx="2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 lang="en" dirty="0"/>
          </a:p>
        </p:txBody>
      </p:sp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9" name="Google Shape;409;p35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0" i="0" u="none" strike="noStrike" cap="none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35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100% concluídos 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9214DE-96E1-09EC-2D75-9C58ED8F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31" y="1311225"/>
            <a:ext cx="4661638" cy="24221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75% concluídos 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E6B173-91A3-9528-CCE9-C3013BD1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211" y="1277805"/>
            <a:ext cx="3660511" cy="3109870"/>
          </a:xfrm>
          <a:prstGeom prst="rect">
            <a:avLst/>
          </a:prstGeom>
        </p:spPr>
      </p:pic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34588818-4E94-7693-B38C-0DE354453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259" y="1272366"/>
            <a:ext cx="3664768" cy="31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05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75% concluídos 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128A6D-0ACA-5F7B-A822-8E851210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901" y="1358788"/>
            <a:ext cx="4868526" cy="20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93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0% concluído 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E17CC0-D8F2-6683-2E0C-9A787F2C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07" y="1331861"/>
            <a:ext cx="5063146" cy="23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3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100% concluídos 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236487-197E-E148-EC53-74A88C35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80" y="1353784"/>
            <a:ext cx="5235268" cy="17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34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50% concluídos 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310C97-C582-4ADF-C3C0-D743E61C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06" y="1443125"/>
            <a:ext cx="4987006" cy="20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2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50% concluídos 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44A8F0-3919-446F-C658-74957216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300" y="1307654"/>
            <a:ext cx="4134335" cy="33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87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50% concluídos 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57914B-54AA-69AC-539F-0940E3BF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11" y="1267375"/>
            <a:ext cx="2854912" cy="38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7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75% concluídos 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835FB3-BC37-2C2E-5B72-446E6242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481" y="1443125"/>
            <a:ext cx="5137225" cy="24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3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3656898823"/>
              </p:ext>
            </p:extLst>
          </p:nvPr>
        </p:nvGraphicFramePr>
        <p:xfrm>
          <a:off x="720000" y="1720350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47341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B3BEA0-CECB-29E5-466D-B5039FB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80" y="1093264"/>
            <a:ext cx="5892239" cy="34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40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Conceitos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Conceitos 100% concluídos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Total 70%</a:t>
            </a:r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9854A3-168A-9A83-0EC7-97AF78F5C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96" y="1267375"/>
            <a:ext cx="2604794" cy="36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6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4430755" y="1051513"/>
            <a:ext cx="42060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sz="3600" dirty="0"/>
              <a:t>Diagrama de Classes</a:t>
            </a:r>
            <a:endParaRPr sz="3600" dirty="0"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4" name="Google Shape;354;p34"/>
          <p:cNvSpPr txBox="1"/>
          <p:nvPr/>
        </p:nvSpPr>
        <p:spPr>
          <a:xfrm>
            <a:off x="8329900" y="397832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 b="0" i="0" u="none" strike="noStrike" cap="none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5" name="Google Shape;355;p34"/>
          <p:cNvGrpSpPr/>
          <p:nvPr/>
        </p:nvGrpSpPr>
        <p:grpSpPr>
          <a:xfrm>
            <a:off x="335642" y="696438"/>
            <a:ext cx="2932044" cy="3907562"/>
            <a:chOff x="335642" y="696438"/>
            <a:chExt cx="2932044" cy="3907562"/>
          </a:xfrm>
        </p:grpSpPr>
        <p:sp>
          <p:nvSpPr>
            <p:cNvPr id="356" name="Google Shape;356;p34"/>
            <p:cNvSpPr/>
            <p:nvPr/>
          </p:nvSpPr>
          <p:spPr>
            <a:xfrm>
              <a:off x="335642" y="70501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21967" y="6964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35642" y="10172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35642" y="1343950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35642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70496" y="1670688"/>
              <a:ext cx="45446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1304877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35642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35642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35642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35642" y="29419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49364" y="37229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70496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31557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770496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70496" y="2958925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70496" y="32848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174186" y="1981263"/>
              <a:ext cx="63339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174186" y="2324113"/>
              <a:ext cx="88477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205349" y="26330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205349" y="29775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205349" y="3284813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883777" y="1981263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174096" y="2307150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342750" y="26330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342750" y="32848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49364" y="39620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731557" y="42455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224956" y="4245513"/>
              <a:ext cx="52434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883777" y="4245513"/>
              <a:ext cx="661931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634075" y="4245513"/>
              <a:ext cx="241501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31557" y="4454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1224956" y="4454038"/>
              <a:ext cx="83390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2169156" y="44540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34"/>
          <p:cNvSpPr txBox="1"/>
          <p:nvPr/>
        </p:nvSpPr>
        <p:spPr>
          <a:xfrm>
            <a:off x="7911475" y="1933200"/>
            <a:ext cx="5193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b="0" i="0" u="none" strike="noStrike" cap="none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Diagrama de Classes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 descr="Gráfico, Gráfico de cascata&#10;&#10;Descrição gerada automaticamente">
            <a:extLst>
              <a:ext uri="{FF2B5EF4-FFF2-40B4-BE49-F238E27FC236}">
                <a16:creationId xmlns:a16="http://schemas.microsoft.com/office/drawing/2014/main" id="{4C4A1DBD-8CC9-7657-9AC2-36F6527E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8" y="1474658"/>
            <a:ext cx="5879512" cy="307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5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Gerenciadores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6C1CA0-FE84-99BA-2D12-4C1FCBB45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00" y="1566660"/>
            <a:ext cx="7276788" cy="263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Listas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0E4BB6-3B06-7964-D44F-CC95A763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32" y="1465729"/>
            <a:ext cx="4427936" cy="288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48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Fases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909920-472F-635D-9779-422C9A0E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43" y="1308860"/>
            <a:ext cx="4772345" cy="35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76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Menu e Tela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60D48-A648-607E-26CF-7644049D6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39" y="1353237"/>
            <a:ext cx="1560144" cy="3345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0EF51A-5D46-5DFF-911A-0F931AE2F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947" y="1353237"/>
            <a:ext cx="3460813" cy="33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36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Obstáculos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2158F8-65A2-3CC7-853A-C41C8737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06" y="1169033"/>
            <a:ext cx="3204035" cy="37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65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Inimigos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8AB9C2-58F3-893D-EA58-24B09DFD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88" y="1228173"/>
            <a:ext cx="3850023" cy="361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15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Personagem e Jogador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0A8639-B36A-B5C4-9438-CBE52B95A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366" y="1183341"/>
            <a:ext cx="2433031" cy="383368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2FC205C-F551-551B-9D9D-3CFE0849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234" y="1267316"/>
            <a:ext cx="2349222" cy="36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1260190216"/>
              </p:ext>
            </p:extLst>
          </p:nvPr>
        </p:nvGraphicFramePr>
        <p:xfrm>
          <a:off x="720000" y="1720350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100%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47341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CA0A32-8B33-FDB8-D70C-67D4E2D19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048" y="1501375"/>
            <a:ext cx="575390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18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Outras entidades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A77971-791B-D249-98B8-77933097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77" y="1249497"/>
            <a:ext cx="3114343" cy="146123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3EB02DB-A40C-BD1E-E229-FC8D92931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778" y="2805204"/>
            <a:ext cx="2240844" cy="21622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10A049-8046-044B-A9E6-DDC0DA21B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813" y="1203540"/>
            <a:ext cx="2648320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78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Ente e Principal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13324" y="1884775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0" name="Google Shape;300;p32"/>
          <p:cNvSpPr txBox="1"/>
          <p:nvPr/>
        </p:nvSpPr>
        <p:spPr>
          <a:xfrm>
            <a:off x="549336" y="3886313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1F305A-0BCD-B430-6C28-DC592ED3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35" y="1908879"/>
            <a:ext cx="2628690" cy="2813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4DB2E31-769B-BBD8-8E56-4561C05A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996" y="1908879"/>
            <a:ext cx="2810267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04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BA9DA-6C64-99D4-70A3-C645D32D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33" y="103779"/>
            <a:ext cx="7704000" cy="572700"/>
          </a:xfrm>
        </p:spPr>
        <p:txBody>
          <a:bodyPr/>
          <a:lstStyle/>
          <a:p>
            <a:r>
              <a:rPr lang="pt-BR" dirty="0"/>
              <a:t>Lista de Atividades e Responsáveis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14792C-3844-3C2C-9015-F245EF2D33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7A3A86B-6567-E234-20B5-9EA545D594B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1BCEB6D-0890-BCB0-6A40-1417274115E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C0854774-34B8-124D-E045-4629E7F1548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861875C5-F189-D779-230D-AE4907D50E1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B13FB9DC-E481-3666-D064-E5ACAA40BEF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575CBA8-EA98-D72F-29CB-8A489B6E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68" y="1292158"/>
            <a:ext cx="4724757" cy="369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01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Conclusão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24" name="Google Shape;524;p39"/>
          <p:cNvSpPr txBox="1">
            <a:spLocks noGrp="1"/>
          </p:cNvSpPr>
          <p:nvPr>
            <p:ph type="subTitle" idx="1"/>
          </p:nvPr>
        </p:nvSpPr>
        <p:spPr>
          <a:xfrm>
            <a:off x="748669" y="1309492"/>
            <a:ext cx="5461389" cy="160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pt-BR" dirty="0"/>
              <a:t>Sobre os resultados do projeto quanto ao requisitos sinto que poderíamos ter ido melhor, mas muito se deve ao trabalho de certa forma desigual em relação ao código.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Contudo a realização desse projeto ajudou muito a melhorar o nosso entendimento sobre a orientação à objetos, sua implementação e finalidade.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Além disso, consideramos positivo o fato de termos aprendido novas bibliotecas do C++, desenvolvimento de diagramas de classes e sentido um pouco de como é a programação na indústria.</a:t>
            </a:r>
          </a:p>
        </p:txBody>
      </p:sp>
      <p:sp>
        <p:nvSpPr>
          <p:cNvPr id="525" name="Google Shape;525;p39"/>
          <p:cNvSpPr txBox="1">
            <a:spLocks noGrp="1"/>
          </p:cNvSpPr>
          <p:nvPr>
            <p:ph type="subTitle" idx="2"/>
          </p:nvPr>
        </p:nvSpPr>
        <p:spPr>
          <a:xfrm>
            <a:off x="7186314" y="2609751"/>
            <a:ext cx="2373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6" name="Google Shape;526;p39"/>
          <p:cNvSpPr txBox="1">
            <a:spLocks noGrp="1"/>
          </p:cNvSpPr>
          <p:nvPr>
            <p:ph type="subTitle" idx="3"/>
          </p:nvPr>
        </p:nvSpPr>
        <p:spPr>
          <a:xfrm>
            <a:off x="7030572" y="3782100"/>
            <a:ext cx="2373000" cy="13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7" name="Google Shape;527;p39"/>
          <p:cNvSpPr txBox="1">
            <a:spLocks noGrp="1"/>
          </p:cNvSpPr>
          <p:nvPr>
            <p:ph type="subTitle" idx="4"/>
          </p:nvPr>
        </p:nvSpPr>
        <p:spPr>
          <a:xfrm>
            <a:off x="397271" y="567050"/>
            <a:ext cx="241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528" name="Google Shape;528;p39"/>
          <p:cNvSpPr txBox="1">
            <a:spLocks noGrp="1"/>
          </p:cNvSpPr>
          <p:nvPr>
            <p:ph type="subTitle" idx="5"/>
          </p:nvPr>
        </p:nvSpPr>
        <p:spPr>
          <a:xfrm>
            <a:off x="6210058" y="395142"/>
            <a:ext cx="241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529" name="Google Shape;529;p39"/>
          <p:cNvSpPr txBox="1">
            <a:spLocks noGrp="1"/>
          </p:cNvSpPr>
          <p:nvPr>
            <p:ph type="subTitle" idx="6"/>
          </p:nvPr>
        </p:nvSpPr>
        <p:spPr>
          <a:xfrm>
            <a:off x="7077280" y="1604552"/>
            <a:ext cx="241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grpSp>
        <p:nvGrpSpPr>
          <p:cNvPr id="530" name="Google Shape;530;p39"/>
          <p:cNvGrpSpPr/>
          <p:nvPr/>
        </p:nvGrpSpPr>
        <p:grpSpPr>
          <a:xfrm>
            <a:off x="337597" y="4132787"/>
            <a:ext cx="2536147" cy="887325"/>
            <a:chOff x="880714" y="3731738"/>
            <a:chExt cx="2536147" cy="887325"/>
          </a:xfrm>
        </p:grpSpPr>
        <p:sp>
          <p:nvSpPr>
            <p:cNvPr id="531" name="Google Shape;531;p39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4" name="Google Shape;544;p39"/>
          <p:cNvSpPr txBox="1"/>
          <p:nvPr/>
        </p:nvSpPr>
        <p:spPr>
          <a:xfrm>
            <a:off x="6983275" y="130146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No</a:t>
            </a: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1383932150"/>
              </p:ext>
            </p:extLst>
          </p:nvPr>
        </p:nvGraphicFramePr>
        <p:xfrm>
          <a:off x="720000" y="1720350"/>
          <a:ext cx="7704000" cy="1975265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47341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5744917" y="1376650"/>
            <a:ext cx="2679083" cy="159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arquivo </a:t>
            </a:r>
            <a:r>
              <a:rPr lang="pt-BR" sz="1100" b="0" i="0" u="none" strike="noStrike" cap="none" dirty="0" err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Menu.h</a:t>
            </a:r>
            <a:r>
              <a:rPr lang="pt-BR" sz="1100" b="0" i="0" u="none" strike="noStrike" cap="none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dependendo do modo selecionado a variável </a:t>
            </a:r>
            <a:r>
              <a:rPr lang="pt-BR" sz="1100" b="0" i="0" u="none" strike="noStrike" cap="none" dirty="0" err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n_jogadores</a:t>
            </a:r>
            <a:r>
              <a:rPr lang="pt-BR" sz="1100" b="0" i="0" u="none" strike="noStrike" cap="none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recebe um valor.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Após isso a fase selecionada é inicializada de acordo com o número de jogadores selecionados, através da função </a:t>
            </a:r>
            <a:r>
              <a:rPr lang="pt-BR" sz="1100" dirty="0" err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executarFase</a:t>
            </a:r>
            <a:r>
              <a:rPr lang="pt-BR" sz="11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C23B3-1199-F0A3-D56D-F0B7FDBF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85" y="1275223"/>
            <a:ext cx="2536004" cy="22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6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617224793"/>
              </p:ext>
            </p:extLst>
          </p:nvPr>
        </p:nvGraphicFramePr>
        <p:xfrm>
          <a:off x="720000" y="1973150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100%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47341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BC0E5-1D0E-5AA7-986F-E8D584E6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75" y="1248575"/>
            <a:ext cx="573485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6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/>
              <a:t>				</a:t>
            </a: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3596418702"/>
              </p:ext>
            </p:extLst>
          </p:nvPr>
        </p:nvGraphicFramePr>
        <p:xfrm>
          <a:off x="720000" y="1973150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Seleção da fase a parir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do menu.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47341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E6815A-0054-3649-14E5-A1B18D37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48575"/>
            <a:ext cx="2003029" cy="22091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82CE0E-45E0-A6A9-18FE-5C19FDEF1E73}"/>
              </a:ext>
            </a:extLst>
          </p:cNvPr>
          <p:cNvSpPr txBox="1"/>
          <p:nvPr/>
        </p:nvSpPr>
        <p:spPr>
          <a:xfrm>
            <a:off x="3109631" y="1356592"/>
            <a:ext cx="230281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troca de fase também pode acontecer ao concluir a fase 1 e entrar no portal. Assim o(s) jogador(es) é </a:t>
            </a:r>
            <a:r>
              <a:rPr lang="pt-BR" sz="1100" dirty="0" err="1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teleportado</a:t>
            </a:r>
            <a:r>
              <a:rPr lang="pt-BR" sz="1100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à próxima fase. </a:t>
            </a:r>
          </a:p>
        </p:txBody>
      </p:sp>
    </p:spTree>
    <p:extLst>
      <p:ext uri="{BB962C8B-B14F-4D97-AF65-F5344CB8AC3E}">
        <p14:creationId xmlns:p14="http://schemas.microsoft.com/office/powerpoint/2010/main" val="54919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Requisitos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3616117039"/>
              </p:ext>
            </p:extLst>
          </p:nvPr>
        </p:nvGraphicFramePr>
        <p:xfrm>
          <a:off x="726676" y="1663868"/>
          <a:ext cx="7704000" cy="216915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9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dirty="0">
                          <a:solidFill>
                            <a:schemeClr val="tx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Requisito 100% completo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547341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6A339E-CA2E-1234-0B4E-36A5F305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69" y="1248575"/>
            <a:ext cx="5811061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1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dirty="0">
                <a:solidFill>
                  <a:schemeClr val="accent4"/>
                </a:solidFill>
              </a:rPr>
              <a:t>Inimigos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639316" y="1254633"/>
            <a:ext cx="8094547" cy="332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u="none" strike="noStrike" cap="none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Olho Voador: São criaturas que voam e não colidem com as plataformas. Além de causar dano ao jogador causam lentidão e diminuem a força do pulo.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sz="1200" u="none" strike="noStrike" cap="none" dirty="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u="none" strike="noStrike" cap="none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Cogumelo: Os cogumelos colidem com as plataformas e envenenam o jogador por um determinado tempo, além disso há a chance de nascerem cogumelos especiais que possuem um veneno mais forte.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pt-BR" dirty="0">
              <a:solidFill>
                <a:schemeClr val="dk2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u="none" strike="noStrike" cap="none" dirty="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Chefão: Só nasce na fase 2, possui 3 estados: bravo, muito bravo e enfurecido. Em cada um deles atira seus projéteis em uma velocidade diferente. Ao perder uma certa quantidade de vida, o Chefão se teletransporta através de portais.</a:t>
            </a:r>
          </a:p>
        </p:txBody>
      </p:sp>
      <p:graphicFrame>
        <p:nvGraphicFramePr>
          <p:cNvPr id="299" name="Google Shape;299;p32"/>
          <p:cNvGraphicFramePr/>
          <p:nvPr>
            <p:extLst>
              <p:ext uri="{D42A27DB-BD31-4B8C-83A1-F6EECF244321}">
                <p14:modId xmlns:p14="http://schemas.microsoft.com/office/powerpoint/2010/main" val="3241422789"/>
              </p:ext>
            </p:extLst>
          </p:nvPr>
        </p:nvGraphicFramePr>
        <p:xfrm>
          <a:off x="713324" y="3806764"/>
          <a:ext cx="7489430" cy="2130880"/>
        </p:xfrm>
        <a:graphic>
          <a:graphicData uri="http://schemas.openxmlformats.org/drawingml/2006/table">
            <a:tbl>
              <a:tblPr>
                <a:noFill/>
                <a:tableStyleId>{21687EDC-808D-4FE2-B6A4-3FBE65BCEC06}</a:tableStyleId>
              </a:tblPr>
              <a:tblGrid>
                <a:gridCol w="2425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2680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lang="pt-BR" sz="1100" u="none" strike="noStrike" cap="none" dirty="0">
                        <a:solidFill>
                          <a:schemeClr val="dk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>
                        <a:solidFill>
                          <a:schemeClr val="accent4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tx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18"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endParaRPr sz="1100" u="none" strike="noStrike" cap="none" dirty="0">
                        <a:solidFill>
                          <a:schemeClr val="lt2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0" name="Google Shape;300;p32"/>
          <p:cNvSpPr txBox="1"/>
          <p:nvPr/>
        </p:nvSpPr>
        <p:spPr>
          <a:xfrm>
            <a:off x="498752" y="4373150"/>
            <a:ext cx="306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024276" y="4142300"/>
            <a:ext cx="440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BR"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6E0B88-E326-AAF9-4DC2-470D24A7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4" y="3469768"/>
            <a:ext cx="1272650" cy="7849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DE808C4-EE8D-5BFE-1B8E-2AFEF93B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171" y="3449469"/>
            <a:ext cx="944962" cy="9983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26F122-CA0E-C5C1-D51C-61A002808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706" y="3373263"/>
            <a:ext cx="952583" cy="115072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51A0FA7-94F8-EBD9-077D-6FA77888D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570" y="3293246"/>
            <a:ext cx="1981372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62148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765</Words>
  <Application>Microsoft Office PowerPoint</Application>
  <PresentationFormat>Apresentação na tela (16:9)</PresentationFormat>
  <Paragraphs>143</Paragraphs>
  <Slides>43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2" baseType="lpstr">
      <vt:lpstr>Source Code Pro</vt:lpstr>
      <vt:lpstr>Arial</vt:lpstr>
      <vt:lpstr>Comfortaa</vt:lpstr>
      <vt:lpstr>Fira Code</vt:lpstr>
      <vt:lpstr>Nunito Light</vt:lpstr>
      <vt:lpstr>Bebas Neue</vt:lpstr>
      <vt:lpstr>Times New Roman</vt:lpstr>
      <vt:lpstr>Source Code Pro Medium</vt:lpstr>
      <vt:lpstr>Introduction to Java Programming for High School by Slidesgo</vt:lpstr>
      <vt:lpstr>TRABALHO PARA A DISCIPLINA DE TÉCNICAS DE PROGRAMAÇÃO.</vt:lpstr>
      <vt:lpstr>Requisitos</vt:lpstr>
      <vt:lpstr>Apresentação do PowerPoint</vt:lpstr>
      <vt:lpstr>Requisitos</vt:lpstr>
      <vt:lpstr>Apresentação do PowerPoint</vt:lpstr>
      <vt:lpstr>Requisitos</vt:lpstr>
      <vt:lpstr>Apresentação do PowerPoint</vt:lpstr>
      <vt:lpstr>Requisitos</vt:lpstr>
      <vt:lpstr>Inimigos</vt:lpstr>
      <vt:lpstr>Requisitos</vt:lpstr>
      <vt:lpstr>Instancia de entidades</vt:lpstr>
      <vt:lpstr>Requisitos</vt:lpstr>
      <vt:lpstr>Obstáculos</vt:lpstr>
      <vt:lpstr>Requisitos</vt:lpstr>
      <vt:lpstr>Requisitos</vt:lpstr>
      <vt:lpstr>Apresentação do PowerPoint</vt:lpstr>
      <vt:lpstr>Requisitos</vt:lpstr>
      <vt:lpstr>Gravidade e Colisões</vt:lpstr>
      <vt:lpstr>Requisitos</vt:lpstr>
      <vt:lpstr>Tabela de Conceitos</vt:lpstr>
      <vt:lpstr>Conceitos</vt:lpstr>
      <vt:lpstr>Conceitos</vt:lpstr>
      <vt:lpstr>Conceitos</vt:lpstr>
      <vt:lpstr>Conceitos</vt:lpstr>
      <vt:lpstr>Conceitos</vt:lpstr>
      <vt:lpstr>Conceitos</vt:lpstr>
      <vt:lpstr>Conceitos</vt:lpstr>
      <vt:lpstr>Conceitos</vt:lpstr>
      <vt:lpstr>Conceitos</vt:lpstr>
      <vt:lpstr>Conceitos</vt:lpstr>
      <vt:lpstr>Diagrama de Classes</vt:lpstr>
      <vt:lpstr>Diagrama de Classes</vt:lpstr>
      <vt:lpstr>Gerenciadores</vt:lpstr>
      <vt:lpstr>Listas</vt:lpstr>
      <vt:lpstr>Fases</vt:lpstr>
      <vt:lpstr>Menu e Tela</vt:lpstr>
      <vt:lpstr>Obstáculos</vt:lpstr>
      <vt:lpstr>Inimigos</vt:lpstr>
      <vt:lpstr>Personagem e Jogador</vt:lpstr>
      <vt:lpstr>Outras entidades</vt:lpstr>
      <vt:lpstr>Ente e Principal</vt:lpstr>
      <vt:lpstr>Lista de Atividades e Responsáveis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PARA A DISCIPLINA DE TÉCNICAS DE PROGRAMAÇÃO.</dc:title>
  <dc:creator>Enzo Tacla</dc:creator>
  <cp:lastModifiedBy>MARIA CLARA ZAKI SOMMER</cp:lastModifiedBy>
  <cp:revision>8</cp:revision>
  <dcterms:modified xsi:type="dcterms:W3CDTF">2023-12-06T15:00:15Z</dcterms:modified>
</cp:coreProperties>
</file>